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282"/>
      </p:cViewPr>
      <p:guideLst>
        <p:guide orient="horz" pos="15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122363"/>
            <a:ext cx="10468708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6686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  <a:latin typeface="+mj-lt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9759" y="6430623"/>
            <a:ext cx="4208356" cy="173620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fld id="{6EC19FA5-B537-4818-A0CB-7372F4A24200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8037" y="6568720"/>
            <a:ext cx="4220080" cy="17653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CONFIDENTIAL &amp; PROPRIETARY,  Ventegra Inc.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C47A86E-CF9F-C64E-D101-D933F0951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6" y="311576"/>
            <a:ext cx="2770019" cy="6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4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173D-A397-4B09-A2DE-E7B70128E523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PROPRIETARY,  Ventegra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| </a:t>
            </a:r>
            <a:fld id="{D53F9548-22C8-4CB4-8A26-B7B38204A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6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28EC-07F0-497A-A6DA-E0B615ECBE1A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PROPRIETARY,  Ventegra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| </a:t>
            </a:r>
            <a:fld id="{D53F9548-22C8-4CB4-8A26-B7B38204A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2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381"/>
          <a:stretch/>
        </p:blipFill>
        <p:spPr>
          <a:xfrm>
            <a:off x="7410449" y="0"/>
            <a:ext cx="479350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0"/>
            <a:ext cx="741044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447668"/>
            <a:ext cx="6060831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892174"/>
            <a:ext cx="606083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  <a:latin typeface="+mj-lt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9759" y="6333908"/>
            <a:ext cx="4208356" cy="17362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6EC19FA5-B537-4818-A0CB-7372F4A24200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8037" y="6472005"/>
            <a:ext cx="4220080" cy="17653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&amp; PROPRIETARY,  Ventegra Inc.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59FEE55-4B43-A7A2-C186-480B6F4DC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6" y="410473"/>
            <a:ext cx="2488350" cy="62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3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/>
          <a:stretch/>
        </p:blipFill>
        <p:spPr>
          <a:xfrm>
            <a:off x="-16043" y="0"/>
            <a:ext cx="1220804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231424"/>
            <a:ext cx="12192000" cy="16265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370" y="5416060"/>
            <a:ext cx="9331569" cy="457200"/>
          </a:xfrm>
        </p:spPr>
        <p:txBody>
          <a:bodyPr lIns="0" rIns="0"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93" y="5888037"/>
            <a:ext cx="9343291" cy="31053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+mj-lt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2898" y="6457000"/>
            <a:ext cx="4208356" cy="17362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6EC19FA5-B537-4818-A0CB-7372F4A24200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176" y="6595097"/>
            <a:ext cx="4220080" cy="17653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&amp; PROPRIETARY,  Ventegra Inc.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D451804-A51B-729B-833D-8A944FBE7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5366287"/>
            <a:ext cx="2185558" cy="5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9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5"/>
          <a:stretch/>
        </p:blipFill>
        <p:spPr>
          <a:xfrm>
            <a:off x="0" y="0"/>
            <a:ext cx="12192000" cy="5849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231424"/>
            <a:ext cx="12192000" cy="16265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370" y="5416060"/>
            <a:ext cx="9331569" cy="45720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93" y="5888037"/>
            <a:ext cx="9343291" cy="31053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2898" y="6457000"/>
            <a:ext cx="4208356" cy="17362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6EC19FA5-B537-4818-A0CB-7372F4A24200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176" y="6595097"/>
            <a:ext cx="4220080" cy="17653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&amp; PROPRIETARY,  Ventegra Inc.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763E568-0D4A-671D-F63D-B55286EA0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5366287"/>
            <a:ext cx="2185558" cy="5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25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38100"/>
            <a:ext cx="12192000" cy="693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231424"/>
            <a:ext cx="12192000" cy="16265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370" y="5416060"/>
            <a:ext cx="9331569" cy="45720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93" y="5888037"/>
            <a:ext cx="9343291" cy="31053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+mj-lt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2898" y="6457000"/>
            <a:ext cx="4208356" cy="17362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6EC19FA5-B537-4818-A0CB-7372F4A24200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176" y="6595097"/>
            <a:ext cx="4220080" cy="17653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&amp; PROPRIETARY,  Ventegra Inc.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100B68D-FEB1-13A0-4A3C-B7F7D936C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5366287"/>
            <a:ext cx="2185558" cy="5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1839"/>
            <a:ext cx="10515600" cy="10488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0" rIns="0"/>
          <a:lstStyle/>
          <a:p>
            <a:fld id="{718A5C5E-48AD-4104-99E1-EAFF17E89377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US" dirty="0"/>
              <a:t>CONFIDENTIAL &amp; PROPRIETARY,  Ventegra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005" y="6378170"/>
            <a:ext cx="880635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accent2"/>
                </a:solidFill>
              </a:rPr>
              <a:t>| </a:t>
            </a:r>
            <a:fld id="{D53F9548-22C8-4CB4-8A26-B7B38204A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0" rIns="0"/>
          <a:lstStyle>
            <a:lvl1pPr>
              <a:defRPr sz="800">
                <a:latin typeface="+mj-lt"/>
              </a:defRPr>
            </a:lvl1pPr>
          </a:lstStyle>
          <a:p>
            <a:fld id="{46CF0FF6-3117-442F-B72F-E4F61A336E68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>
            <a:lvl1pPr>
              <a:defRPr sz="800">
                <a:latin typeface="+mj-lt"/>
              </a:defRPr>
            </a:lvl1pPr>
          </a:lstStyle>
          <a:p>
            <a:r>
              <a:rPr lang="en-US" dirty="0"/>
              <a:t>CONFIDENTIAL &amp; PROPRIETARY,  Ventegra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001" y="6378170"/>
            <a:ext cx="880635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| </a:t>
            </a:r>
            <a:fld id="{D53F9548-22C8-4CB4-8A26-B7B38204A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1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255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0" rIns="0"/>
          <a:lstStyle/>
          <a:p>
            <a:fld id="{46CF0FF6-3117-442F-B72F-E4F61A336E68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r>
              <a:rPr lang="en-US" dirty="0"/>
              <a:t>CONFIDENTIAL &amp; PROPRIETARY,  Ventegra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001" y="6378170"/>
            <a:ext cx="880635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>
                <a:solidFill>
                  <a:schemeClr val="accent2"/>
                </a:solidFill>
              </a:rPr>
              <a:t>| </a:t>
            </a:r>
            <a:fld id="{D53F9548-22C8-4CB4-8A26-B7B38204A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DBE1-71E7-44FD-ACAE-113889F38294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PROPRIETARY,  Ventegra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>
                <a:solidFill>
                  <a:schemeClr val="accent2"/>
                </a:solidFill>
              </a:rPr>
              <a:t>| </a:t>
            </a:r>
            <a:fld id="{D53F9548-22C8-4CB4-8A26-B7B38204A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7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23A7-CFE8-4396-87FE-127CDDECE119}" type="datetime1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PROPRIETARY,  Ventegra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| </a:t>
            </a:r>
            <a:fld id="{D53F9548-22C8-4CB4-8A26-B7B38204A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5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35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65993"/>
            <a:ext cx="6172200" cy="53950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9649-4866-4E0D-A02F-02F5DB07B997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PROPRIETARY,  Ventegra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| </a:t>
            </a:r>
            <a:fld id="{D53F9548-22C8-4CB4-8A26-B7B38204A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6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852E-642B-47F3-8A4C-93B7D871B64A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&amp; PROPRIETARY,  Ventegra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| </a:t>
            </a:r>
            <a:fld id="{D53F9548-22C8-4CB4-8A26-B7B38204A2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5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30"/>
          <a:stretch/>
        </p:blipFill>
        <p:spPr>
          <a:xfrm>
            <a:off x="0" y="6229815"/>
            <a:ext cx="12192000" cy="6339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7935"/>
            <a:ext cx="10515600" cy="1022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3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2553" y="6421831"/>
            <a:ext cx="4208356" cy="1736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42021974-AAE0-438D-A9EB-93F264BA46FC}" type="datetime1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90831" y="6559928"/>
            <a:ext cx="4220080" cy="17653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CONFIDENTIAL &amp; PROPRIETARY,  Ventegra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6649" y="6378170"/>
            <a:ext cx="880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2"/>
                </a:solidFill>
                <a:latin typeface="+mj-lt"/>
                <a:ea typeface="Roboto Thin" pitchFamily="2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>
                <a:solidFill>
                  <a:srgbClr val="005DAA"/>
                </a:solidFill>
              </a:rPr>
              <a:t> </a:t>
            </a:r>
            <a:fld id="{D53F9548-22C8-4CB4-8A26-B7B38204A23E}" type="slidenum">
              <a:rPr lang="en-US" smtClean="0">
                <a:solidFill>
                  <a:srgbClr val="B0B0B0"/>
                </a:solidFill>
              </a:rPr>
              <a:pPr/>
              <a:t>‹#›</a:t>
            </a:fld>
            <a:endParaRPr lang="en-US" dirty="0">
              <a:solidFill>
                <a:srgbClr val="B0B0B0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D246027-32B4-001B-3807-A7EDADB836D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" y="6296593"/>
            <a:ext cx="2089963" cy="5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6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7" r:id="rId13"/>
    <p:sldLayoutId id="2147483674" r:id="rId14"/>
    <p:sldLayoutId id="214748367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>
          <a:solidFill>
            <a:schemeClr val="tx1"/>
          </a:solidFill>
          <a:latin typeface="+mj-lt"/>
          <a:ea typeface="Roboto Thin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j-lt"/>
          <a:ea typeface="Roboto Thin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j-lt"/>
          <a:ea typeface="Roboto Thin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i="1" kern="1200">
          <a:solidFill>
            <a:schemeClr val="tx2"/>
          </a:solidFill>
          <a:latin typeface="+mj-lt"/>
          <a:ea typeface="Roboto Thin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j-lt"/>
          <a:ea typeface="Roboto Thin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j-lt"/>
          <a:ea typeface="Roboto Thin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ntegra.com/ResourceCenter/SeasonalFlu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72CFAD-177C-1C3E-559B-D8652BCAD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2" b="1073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5DCBB-7328-D1A8-5B89-F91DD67E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FA5-B537-4818-A0CB-7372F4A24200}" type="datetime1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B2E8A-A1B9-9BCA-5F3F-ED999FFB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PROPRIETARY,  Ventegra Inc.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3BA105-84BE-7ACA-3CCE-7DC540F10DA0}"/>
              </a:ext>
            </a:extLst>
          </p:cNvPr>
          <p:cNvSpPr txBox="1">
            <a:spLocks/>
          </p:cNvSpPr>
          <p:nvPr/>
        </p:nvSpPr>
        <p:spPr>
          <a:xfrm>
            <a:off x="879759" y="1897244"/>
            <a:ext cx="7614570" cy="9274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bg1"/>
                </a:solidFill>
                <a:latin typeface="+mj-lt"/>
                <a:ea typeface="Roboto Thin" pitchFamily="2" charset="0"/>
                <a:cs typeface="+mj-cs"/>
              </a:defRPr>
            </a:lvl1pPr>
          </a:lstStyle>
          <a:p>
            <a:r>
              <a:rPr lang="en-US" sz="5500" b="1" dirty="0">
                <a:solidFill>
                  <a:schemeClr val="accent5"/>
                </a:solidFill>
              </a:rPr>
              <a:t>Influenza (Flu)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568D9E1-343E-BCF4-4070-D72621A339A1}"/>
              </a:ext>
            </a:extLst>
          </p:cNvPr>
          <p:cNvSpPr txBox="1">
            <a:spLocks/>
          </p:cNvSpPr>
          <p:nvPr/>
        </p:nvSpPr>
        <p:spPr>
          <a:xfrm>
            <a:off x="868037" y="2824661"/>
            <a:ext cx="5170298" cy="168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Roboto Thin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2"/>
                </a:solidFill>
                <a:latin typeface="+mj-lt"/>
                <a:ea typeface="Roboto Thin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Roboto Thin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Roboto Thin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2"/>
                </a:solidFill>
              </a:rPr>
              <a:t>Getting vaccinated against the flu is more important than ever!</a:t>
            </a:r>
          </a:p>
        </p:txBody>
      </p:sp>
    </p:spTree>
    <p:extLst>
      <p:ext uri="{BB962C8B-B14F-4D97-AF65-F5344CB8AC3E}">
        <p14:creationId xmlns:p14="http://schemas.microsoft.com/office/powerpoint/2010/main" val="98030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98C4-42C2-45DE-865E-37D6576F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What is the Flu?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33081-5E3D-46C6-BDC1-19FD73A8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5345"/>
            <a:ext cx="5110113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The flu is a highly contagious respiratory illness caused by influenza viruses. It can cause mild to severe symptoms and even lead to serious complications, hospitalization, and death.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215410-7BCF-4D4F-8BDE-B92CAE3F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625" y="620250"/>
            <a:ext cx="5181599" cy="55567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0894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Flu and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345"/>
            <a:ext cx="10813330" cy="45732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3"/>
                </a:solidFill>
              </a:rPr>
              <a:t>Both the flu and COVID-19 are respiratory viruses that can be spread in the air through droplets and through contact with a contaminated surface. They can both cause similar symptoms like: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Fever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Cough, runny nose, and/or sore throat 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Shortness of breath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Tiredness and weakness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Aches (body, muscle, and headaches)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3"/>
                </a:solidFill>
              </a:rPr>
              <a:t>Fortunately, there are reliable vaccines against both viruses.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best way to protect against both types of infections is through vaccination and following prevention measures (masks, hand hygiene)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Vaccination will also reduce the number of people who will seek out care and testing for possible flu or COVID-19 infections (lower the burden on healthcare system) </a:t>
            </a:r>
          </a:p>
        </p:txBody>
      </p:sp>
    </p:spTree>
    <p:extLst>
      <p:ext uri="{BB962C8B-B14F-4D97-AF65-F5344CB8AC3E}">
        <p14:creationId xmlns:p14="http://schemas.microsoft.com/office/powerpoint/2010/main" val="276555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Flu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345"/>
            <a:ext cx="10406204" cy="411401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3"/>
                </a:solidFill>
              </a:rPr>
              <a:t>The flu vaccine is still the best way to protect yourself and those you care about against the seasonal flu.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CDC recommends everyone 6 months of age and older get it every year.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It will only protect against this season’s flu, so make sure you also get the COVID-19 vaccine for protection against both types of infections.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3"/>
                </a:solidFill>
              </a:rPr>
              <a:t>Get the flu vaccine through your pharmacy benefit at </a:t>
            </a:r>
            <a:r>
              <a:rPr lang="en-US" b="1" u="sng" dirty="0">
                <a:solidFill>
                  <a:schemeClr val="accent3"/>
                </a:solidFill>
              </a:rPr>
              <a:t>NO CHARGE.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Please check with your primary care physician or local pharmacy to see if they offer flu shots. 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 sure to verify that the pharmacy is a part of your pharmacy network plan. </a:t>
            </a:r>
          </a:p>
        </p:txBody>
      </p:sp>
    </p:spTree>
    <p:extLst>
      <p:ext uri="{BB962C8B-B14F-4D97-AF65-F5344CB8AC3E}">
        <p14:creationId xmlns:p14="http://schemas.microsoft.com/office/powerpoint/2010/main" val="236344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Everyday Preventive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345"/>
            <a:ext cx="10515600" cy="35708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3"/>
                </a:solidFill>
              </a:rPr>
              <a:t>In addition to getting the flu vaccine, follow these healthy habits to help prevent the flu: 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Cover coughs and sneezes (into a tissue and throw away or into your elbow) 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Frequently wash your hands or use alcohol-based hand sanitizer and avoid touching your mouth, nose, and eyes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Frequently clean and disinfect surfaces that may be contaminated 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Avoid close contact with anyone who is sick</a:t>
            </a:r>
          </a:p>
          <a:p>
            <a:pPr marL="6286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Stay home and limit contact with others if you are sick </a:t>
            </a:r>
          </a:p>
        </p:txBody>
      </p:sp>
    </p:spTree>
    <p:extLst>
      <p:ext uri="{BB962C8B-B14F-4D97-AF65-F5344CB8AC3E}">
        <p14:creationId xmlns:p14="http://schemas.microsoft.com/office/powerpoint/2010/main" val="171843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 Can Fight the Flu Together!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resources on the flu can be found in </a:t>
            </a:r>
            <a:r>
              <a:rPr lang="en-US" dirty="0">
                <a:hlinkClick r:id="rId2"/>
              </a:rPr>
              <a:t>Ventegra’s Seasonal Flu Resource Center</a:t>
            </a:r>
            <a:r>
              <a:rPr lang="en-US" dirty="0"/>
              <a:t>.</a:t>
            </a:r>
          </a:p>
          <a:p>
            <a:r>
              <a:rPr lang="en-US" sz="1400" dirty="0">
                <a:highlight>
                  <a:srgbClr val="FFFF00"/>
                </a:highlight>
              </a:rPr>
              <a:t>REPLACE LINK with location of information on your company intranet site if available.</a:t>
            </a:r>
          </a:p>
          <a:p>
            <a:endParaRPr lang="en-US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78962578"/>
      </p:ext>
    </p:extLst>
  </p:cSld>
  <p:clrMapOvr>
    <a:masterClrMapping/>
  </p:clrMapOvr>
</p:sld>
</file>

<file path=ppt/theme/theme1.xml><?xml version="1.0" encoding="utf-8"?>
<a:theme xmlns:a="http://schemas.openxmlformats.org/drawingml/2006/main" name="Ventegra-BrightBlue-WideFormat">
  <a:themeElements>
    <a:clrScheme name="Ventegra">
      <a:dk1>
        <a:srgbClr val="0061B0"/>
      </a:dk1>
      <a:lt1>
        <a:sysClr val="window" lastClr="FFFFFF"/>
      </a:lt1>
      <a:dk2>
        <a:srgbClr val="4F4F4F"/>
      </a:dk2>
      <a:lt2>
        <a:srgbClr val="B0B0B0"/>
      </a:lt2>
      <a:accent1>
        <a:srgbClr val="094D8F"/>
      </a:accent1>
      <a:accent2>
        <a:srgbClr val="005DAA"/>
      </a:accent2>
      <a:accent3>
        <a:srgbClr val="E87F08"/>
      </a:accent3>
      <a:accent4>
        <a:srgbClr val="FC9C00"/>
      </a:accent4>
      <a:accent5>
        <a:srgbClr val="50B4C8"/>
      </a:accent5>
      <a:accent6>
        <a:srgbClr val="A8B97F"/>
      </a:accent6>
      <a:hlink>
        <a:srgbClr val="008BFC"/>
      </a:hlink>
      <a:folHlink>
        <a:srgbClr val="877589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tegra-BrightBlue-WideFormat" id="{C6A22FE0-C0A3-4645-A726-21DFB7AA07C6}" vid="{10A50754-1E60-4BBF-8BAC-8AD15C4D8B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Ventegra-BrightBlue-WideFormat</Template>
  <TotalTime>17</TotalTime>
  <Words>415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Roboto Light</vt:lpstr>
      <vt:lpstr>Ventegra-BrightBlue-WideFormat</vt:lpstr>
      <vt:lpstr>PowerPoint Presentation</vt:lpstr>
      <vt:lpstr>What is the Flu?</vt:lpstr>
      <vt:lpstr>Flu and COVID-19</vt:lpstr>
      <vt:lpstr>The Flu Vaccine</vt:lpstr>
      <vt:lpstr>Everyday Preventive Actions</vt:lpstr>
      <vt:lpstr>We Can Fight the Flu Together!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Haskey</dc:creator>
  <cp:lastModifiedBy>Cara Haskey</cp:lastModifiedBy>
  <cp:revision>1</cp:revision>
  <dcterms:created xsi:type="dcterms:W3CDTF">2022-10-13T22:42:29Z</dcterms:created>
  <dcterms:modified xsi:type="dcterms:W3CDTF">2022-10-13T23:00:08Z</dcterms:modified>
</cp:coreProperties>
</file>